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30275213" cy="42803763"/>
  <p:notesSz cx="6858000" cy="9144000"/>
  <p:defaultTextStyle>
    <a:defPPr>
      <a:defRPr lang="ko-KR"/>
    </a:defPPr>
    <a:lvl1pPr marL="0" algn="l" defTabSz="3507730" rtl="0" eaLnBrk="1" latinLnBrk="1" hangingPunct="1">
      <a:defRPr sz="6905" kern="1200">
        <a:solidFill>
          <a:schemeClr val="tx1"/>
        </a:solidFill>
        <a:latin typeface="+mn-lt"/>
        <a:ea typeface="+mn-ea"/>
        <a:cs typeface="+mn-cs"/>
      </a:defRPr>
    </a:lvl1pPr>
    <a:lvl2pPr marL="1753865" algn="l" defTabSz="3507730" rtl="0" eaLnBrk="1" latinLnBrk="1" hangingPunct="1">
      <a:defRPr sz="6905" kern="1200">
        <a:solidFill>
          <a:schemeClr val="tx1"/>
        </a:solidFill>
        <a:latin typeface="+mn-lt"/>
        <a:ea typeface="+mn-ea"/>
        <a:cs typeface="+mn-cs"/>
      </a:defRPr>
    </a:lvl2pPr>
    <a:lvl3pPr marL="3507730" algn="l" defTabSz="3507730" rtl="0" eaLnBrk="1" latinLnBrk="1" hangingPunct="1">
      <a:defRPr sz="6905" kern="1200">
        <a:solidFill>
          <a:schemeClr val="tx1"/>
        </a:solidFill>
        <a:latin typeface="+mn-lt"/>
        <a:ea typeface="+mn-ea"/>
        <a:cs typeface="+mn-cs"/>
      </a:defRPr>
    </a:lvl3pPr>
    <a:lvl4pPr marL="5261595" algn="l" defTabSz="3507730" rtl="0" eaLnBrk="1" latinLnBrk="1" hangingPunct="1">
      <a:defRPr sz="6905" kern="1200">
        <a:solidFill>
          <a:schemeClr val="tx1"/>
        </a:solidFill>
        <a:latin typeface="+mn-lt"/>
        <a:ea typeface="+mn-ea"/>
        <a:cs typeface="+mn-cs"/>
      </a:defRPr>
    </a:lvl4pPr>
    <a:lvl5pPr marL="7015460" algn="l" defTabSz="3507730" rtl="0" eaLnBrk="1" latinLnBrk="1" hangingPunct="1">
      <a:defRPr sz="6905" kern="1200">
        <a:solidFill>
          <a:schemeClr val="tx1"/>
        </a:solidFill>
        <a:latin typeface="+mn-lt"/>
        <a:ea typeface="+mn-ea"/>
        <a:cs typeface="+mn-cs"/>
      </a:defRPr>
    </a:lvl5pPr>
    <a:lvl6pPr marL="8769325" algn="l" defTabSz="3507730" rtl="0" eaLnBrk="1" latinLnBrk="1" hangingPunct="1">
      <a:defRPr sz="6905" kern="1200">
        <a:solidFill>
          <a:schemeClr val="tx1"/>
        </a:solidFill>
        <a:latin typeface="+mn-lt"/>
        <a:ea typeface="+mn-ea"/>
        <a:cs typeface="+mn-cs"/>
      </a:defRPr>
    </a:lvl6pPr>
    <a:lvl7pPr marL="10523190" algn="l" defTabSz="3507730" rtl="0" eaLnBrk="1" latinLnBrk="1" hangingPunct="1">
      <a:defRPr sz="6905" kern="1200">
        <a:solidFill>
          <a:schemeClr val="tx1"/>
        </a:solidFill>
        <a:latin typeface="+mn-lt"/>
        <a:ea typeface="+mn-ea"/>
        <a:cs typeface="+mn-cs"/>
      </a:defRPr>
    </a:lvl7pPr>
    <a:lvl8pPr marL="12277054" algn="l" defTabSz="3507730" rtl="0" eaLnBrk="1" latinLnBrk="1" hangingPunct="1">
      <a:defRPr sz="6905" kern="1200">
        <a:solidFill>
          <a:schemeClr val="tx1"/>
        </a:solidFill>
        <a:latin typeface="+mn-lt"/>
        <a:ea typeface="+mn-ea"/>
        <a:cs typeface="+mn-cs"/>
      </a:defRPr>
    </a:lvl8pPr>
    <a:lvl9pPr marL="14030919" algn="l" defTabSz="3507730" rtl="0" eaLnBrk="1" latinLnBrk="1" hangingPunct="1">
      <a:defRPr sz="690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8" autoAdjust="0"/>
    <p:restoredTop sz="94660"/>
  </p:normalViewPr>
  <p:slideViewPr>
    <p:cSldViewPr snapToGrid="0">
      <p:cViewPr>
        <p:scale>
          <a:sx n="33" d="100"/>
          <a:sy n="33" d="100"/>
        </p:scale>
        <p:origin x="1464"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E0CB4E-6FA7-43A9-8C9F-DD0C6E95B116}" type="datetimeFigureOut">
              <a:rPr lang="ko-KR" altLang="en-US" smtClean="0"/>
              <a:t>2025-05-08</a:t>
            </a:fld>
            <a:endParaRPr lang="ko-KR" altLang="en-US"/>
          </a:p>
        </p:txBody>
      </p:sp>
      <p:sp>
        <p:nvSpPr>
          <p:cNvPr id="3" name="Footer Placeholder 2"/>
          <p:cNvSpPr>
            <a:spLocks noGrp="1"/>
          </p:cNvSpPr>
          <p:nvPr>
            <p:ph type="ftr" sz="quarter" idx="11"/>
          </p:nvPr>
        </p:nvSpPr>
        <p:spPr/>
        <p:txBody>
          <a:bodyPr/>
          <a:lstStyle/>
          <a:p>
            <a:endParaRPr lang="ko-KR" altLang="en-US"/>
          </a:p>
        </p:txBody>
      </p:sp>
      <p:sp>
        <p:nvSpPr>
          <p:cNvPr id="4" name="Slide Number Placeholder 3"/>
          <p:cNvSpPr>
            <a:spLocks noGrp="1"/>
          </p:cNvSpPr>
          <p:nvPr>
            <p:ph type="sldNum" sz="quarter" idx="12"/>
          </p:nvPr>
        </p:nvSpPr>
        <p:spPr/>
        <p:txBody>
          <a:bodyPr/>
          <a:lstStyle/>
          <a:p>
            <a:fld id="{5555E340-21E0-402F-8489-5A9DC846A58E}" type="slidenum">
              <a:rPr lang="ko-KR" altLang="en-US" smtClean="0"/>
              <a:t>‹#›</a:t>
            </a:fld>
            <a:endParaRPr lang="ko-KR" altLang="en-US"/>
          </a:p>
        </p:txBody>
      </p:sp>
      <p:pic>
        <p:nvPicPr>
          <p:cNvPr id="5" name="그림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33429278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81421" y="2278913"/>
            <a:ext cx="26112371" cy="8273416"/>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2081421" y="11394520"/>
            <a:ext cx="26112371" cy="27158594"/>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2081421" y="39672756"/>
            <a:ext cx="6811923" cy="2278904"/>
          </a:xfrm>
          <a:prstGeom prst="rect">
            <a:avLst/>
          </a:prstGeom>
        </p:spPr>
        <p:txBody>
          <a:bodyPr vert="horz" lIns="91440" tIns="45720" rIns="91440" bIns="45720" rtlCol="0" anchor="ctr"/>
          <a:lstStyle>
            <a:lvl1pPr algn="l">
              <a:defRPr sz="3973">
                <a:solidFill>
                  <a:schemeClr val="tx1">
                    <a:tint val="75000"/>
                  </a:schemeClr>
                </a:solidFill>
              </a:defRPr>
            </a:lvl1pPr>
          </a:lstStyle>
          <a:p>
            <a:fld id="{20E0CB4E-6FA7-43A9-8C9F-DD0C6E95B116}" type="datetimeFigureOut">
              <a:rPr lang="ko-KR" altLang="en-US" smtClean="0"/>
              <a:t>2025-05-08</a:t>
            </a:fld>
            <a:endParaRPr lang="ko-KR" altLang="en-US"/>
          </a:p>
        </p:txBody>
      </p:sp>
      <p:sp>
        <p:nvSpPr>
          <p:cNvPr id="5" name="Footer Placeholder 4"/>
          <p:cNvSpPr>
            <a:spLocks noGrp="1"/>
          </p:cNvSpPr>
          <p:nvPr>
            <p:ph type="ftr" sz="quarter" idx="3"/>
          </p:nvPr>
        </p:nvSpPr>
        <p:spPr>
          <a:xfrm>
            <a:off x="10028665" y="39672756"/>
            <a:ext cx="10217884" cy="2278904"/>
          </a:xfrm>
          <a:prstGeom prst="rect">
            <a:avLst/>
          </a:prstGeom>
        </p:spPr>
        <p:txBody>
          <a:bodyPr vert="horz" lIns="91440" tIns="45720" rIns="91440" bIns="45720" rtlCol="0" anchor="ctr"/>
          <a:lstStyle>
            <a:lvl1pPr algn="ctr">
              <a:defRPr sz="3973">
                <a:solidFill>
                  <a:schemeClr val="tx1">
                    <a:tint val="75000"/>
                  </a:schemeClr>
                </a:solidFill>
              </a:defRPr>
            </a:lvl1pPr>
          </a:lstStyle>
          <a:p>
            <a:endParaRPr lang="ko-KR" altLang="en-US"/>
          </a:p>
        </p:txBody>
      </p:sp>
      <p:sp>
        <p:nvSpPr>
          <p:cNvPr id="6" name="Slide Number Placeholder 5"/>
          <p:cNvSpPr>
            <a:spLocks noGrp="1"/>
          </p:cNvSpPr>
          <p:nvPr>
            <p:ph type="sldNum" sz="quarter" idx="4"/>
          </p:nvPr>
        </p:nvSpPr>
        <p:spPr>
          <a:xfrm>
            <a:off x="21381869" y="39672756"/>
            <a:ext cx="6811923" cy="2278904"/>
          </a:xfrm>
          <a:prstGeom prst="rect">
            <a:avLst/>
          </a:prstGeom>
        </p:spPr>
        <p:txBody>
          <a:bodyPr vert="horz" lIns="91440" tIns="45720" rIns="91440" bIns="45720" rtlCol="0" anchor="ctr"/>
          <a:lstStyle>
            <a:lvl1pPr algn="r">
              <a:defRPr sz="3973">
                <a:solidFill>
                  <a:schemeClr val="tx1">
                    <a:tint val="75000"/>
                  </a:schemeClr>
                </a:solidFill>
              </a:defRPr>
            </a:lvl1pPr>
          </a:lstStyle>
          <a:p>
            <a:fld id="{5555E340-21E0-402F-8489-5A9DC846A58E}" type="slidenum">
              <a:rPr lang="ko-KR" altLang="en-US" smtClean="0"/>
              <a:t>‹#›</a:t>
            </a:fld>
            <a:endParaRPr lang="ko-KR" altLang="en-US"/>
          </a:p>
        </p:txBody>
      </p:sp>
      <p:pic>
        <p:nvPicPr>
          <p:cNvPr id="7" name="그림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699"/>
            <a:ext cx="30276413" cy="42802064"/>
          </a:xfrm>
          <a:prstGeom prst="rect">
            <a:avLst/>
          </a:prstGeom>
        </p:spPr>
      </p:pic>
    </p:spTree>
    <p:extLst>
      <p:ext uri="{BB962C8B-B14F-4D97-AF65-F5344CB8AC3E}">
        <p14:creationId xmlns:p14="http://schemas.microsoft.com/office/powerpoint/2010/main" val="2808792382"/>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3027487" rtl="0" eaLnBrk="1" latinLnBrk="1" hangingPunct="1">
        <a:lnSpc>
          <a:spcPct val="90000"/>
        </a:lnSpc>
        <a:spcBef>
          <a:spcPct val="0"/>
        </a:spcBef>
        <a:buNone/>
        <a:defRPr sz="14568" kern="1200">
          <a:solidFill>
            <a:schemeClr val="tx1"/>
          </a:solidFill>
          <a:latin typeface="+mj-lt"/>
          <a:ea typeface="+mj-ea"/>
          <a:cs typeface="+mj-cs"/>
        </a:defRPr>
      </a:lvl1pPr>
    </p:titleStyle>
    <p:bodyStyle>
      <a:lvl1pPr marL="756872" indent="-756872" algn="l" defTabSz="3027487" rtl="0" eaLnBrk="1" latinLnBrk="1" hangingPunct="1">
        <a:lnSpc>
          <a:spcPct val="90000"/>
        </a:lnSpc>
        <a:spcBef>
          <a:spcPts val="3311"/>
        </a:spcBef>
        <a:buFont typeface="Arial" panose="020B0604020202020204" pitchFamily="34" charset="0"/>
        <a:buChar char="•"/>
        <a:defRPr sz="9271" kern="1200">
          <a:solidFill>
            <a:schemeClr val="tx1"/>
          </a:solidFill>
          <a:latin typeface="+mn-lt"/>
          <a:ea typeface="+mn-ea"/>
          <a:cs typeface="+mn-cs"/>
        </a:defRPr>
      </a:lvl1pPr>
      <a:lvl2pPr marL="2270615" indent="-756872" algn="l" defTabSz="3027487" rtl="0" eaLnBrk="1" latinLnBrk="1" hangingPunct="1">
        <a:lnSpc>
          <a:spcPct val="90000"/>
        </a:lnSpc>
        <a:spcBef>
          <a:spcPts val="1655"/>
        </a:spcBef>
        <a:buFont typeface="Arial" panose="020B0604020202020204" pitchFamily="34" charset="0"/>
        <a:buChar char="•"/>
        <a:defRPr sz="7946" kern="1200">
          <a:solidFill>
            <a:schemeClr val="tx1"/>
          </a:solidFill>
          <a:latin typeface="+mn-lt"/>
          <a:ea typeface="+mn-ea"/>
          <a:cs typeface="+mn-cs"/>
        </a:defRPr>
      </a:lvl2pPr>
      <a:lvl3pPr marL="3784359" indent="-756872" algn="l" defTabSz="3027487" rtl="0" eaLnBrk="1" latinLnBrk="1" hangingPunct="1">
        <a:lnSpc>
          <a:spcPct val="90000"/>
        </a:lnSpc>
        <a:spcBef>
          <a:spcPts val="1655"/>
        </a:spcBef>
        <a:buFont typeface="Arial" panose="020B0604020202020204" pitchFamily="34" charset="0"/>
        <a:buChar char="•"/>
        <a:defRPr sz="6622" kern="1200">
          <a:solidFill>
            <a:schemeClr val="tx1"/>
          </a:solidFill>
          <a:latin typeface="+mn-lt"/>
          <a:ea typeface="+mn-ea"/>
          <a:cs typeface="+mn-cs"/>
        </a:defRPr>
      </a:lvl3pPr>
      <a:lvl4pPr marL="5298102"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4pPr>
      <a:lvl5pPr marL="681184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5pPr>
      <a:lvl6pPr marL="8325589"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6pPr>
      <a:lvl7pPr marL="9839333"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7pPr>
      <a:lvl8pPr marL="11353076"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8pPr>
      <a:lvl9pPr marL="12866820" indent="-756872" algn="l" defTabSz="3027487" rtl="0" eaLnBrk="1" latinLnBrk="1" hangingPunct="1">
        <a:lnSpc>
          <a:spcPct val="90000"/>
        </a:lnSpc>
        <a:spcBef>
          <a:spcPts val="1655"/>
        </a:spcBef>
        <a:buFont typeface="Arial" panose="020B0604020202020204" pitchFamily="34" charset="0"/>
        <a:buChar char="•"/>
        <a:defRPr sz="5960" kern="1200">
          <a:solidFill>
            <a:schemeClr val="tx1"/>
          </a:solidFill>
          <a:latin typeface="+mn-lt"/>
          <a:ea typeface="+mn-ea"/>
          <a:cs typeface="+mn-cs"/>
        </a:defRPr>
      </a:lvl9pPr>
    </p:bodyStyle>
    <p:otherStyle>
      <a:defPPr>
        <a:defRPr lang="en-US"/>
      </a:defPPr>
      <a:lvl1pPr marL="0" algn="l" defTabSz="3027487" rtl="0" eaLnBrk="1" latinLnBrk="1" hangingPunct="1">
        <a:defRPr sz="5960" kern="1200">
          <a:solidFill>
            <a:schemeClr val="tx1"/>
          </a:solidFill>
          <a:latin typeface="+mn-lt"/>
          <a:ea typeface="+mn-ea"/>
          <a:cs typeface="+mn-cs"/>
        </a:defRPr>
      </a:lvl1pPr>
      <a:lvl2pPr marL="1513743" algn="l" defTabSz="3027487" rtl="0" eaLnBrk="1" latinLnBrk="1" hangingPunct="1">
        <a:defRPr sz="5960" kern="1200">
          <a:solidFill>
            <a:schemeClr val="tx1"/>
          </a:solidFill>
          <a:latin typeface="+mn-lt"/>
          <a:ea typeface="+mn-ea"/>
          <a:cs typeface="+mn-cs"/>
        </a:defRPr>
      </a:lvl2pPr>
      <a:lvl3pPr marL="3027487" algn="l" defTabSz="3027487" rtl="0" eaLnBrk="1" latinLnBrk="1" hangingPunct="1">
        <a:defRPr sz="5960" kern="1200">
          <a:solidFill>
            <a:schemeClr val="tx1"/>
          </a:solidFill>
          <a:latin typeface="+mn-lt"/>
          <a:ea typeface="+mn-ea"/>
          <a:cs typeface="+mn-cs"/>
        </a:defRPr>
      </a:lvl3pPr>
      <a:lvl4pPr marL="4541230" algn="l" defTabSz="3027487" rtl="0" eaLnBrk="1" latinLnBrk="1" hangingPunct="1">
        <a:defRPr sz="5960" kern="1200">
          <a:solidFill>
            <a:schemeClr val="tx1"/>
          </a:solidFill>
          <a:latin typeface="+mn-lt"/>
          <a:ea typeface="+mn-ea"/>
          <a:cs typeface="+mn-cs"/>
        </a:defRPr>
      </a:lvl4pPr>
      <a:lvl5pPr marL="6054974" algn="l" defTabSz="3027487" rtl="0" eaLnBrk="1" latinLnBrk="1" hangingPunct="1">
        <a:defRPr sz="5960" kern="1200">
          <a:solidFill>
            <a:schemeClr val="tx1"/>
          </a:solidFill>
          <a:latin typeface="+mn-lt"/>
          <a:ea typeface="+mn-ea"/>
          <a:cs typeface="+mn-cs"/>
        </a:defRPr>
      </a:lvl5pPr>
      <a:lvl6pPr marL="7568717" algn="l" defTabSz="3027487" rtl="0" eaLnBrk="1" latinLnBrk="1" hangingPunct="1">
        <a:defRPr sz="5960" kern="1200">
          <a:solidFill>
            <a:schemeClr val="tx1"/>
          </a:solidFill>
          <a:latin typeface="+mn-lt"/>
          <a:ea typeface="+mn-ea"/>
          <a:cs typeface="+mn-cs"/>
        </a:defRPr>
      </a:lvl6pPr>
      <a:lvl7pPr marL="9082461" algn="l" defTabSz="3027487" rtl="0" eaLnBrk="1" latinLnBrk="1" hangingPunct="1">
        <a:defRPr sz="5960" kern="1200">
          <a:solidFill>
            <a:schemeClr val="tx1"/>
          </a:solidFill>
          <a:latin typeface="+mn-lt"/>
          <a:ea typeface="+mn-ea"/>
          <a:cs typeface="+mn-cs"/>
        </a:defRPr>
      </a:lvl7pPr>
      <a:lvl8pPr marL="10596204" algn="l" defTabSz="3027487" rtl="0" eaLnBrk="1" latinLnBrk="1" hangingPunct="1">
        <a:defRPr sz="5960" kern="1200">
          <a:solidFill>
            <a:schemeClr val="tx1"/>
          </a:solidFill>
          <a:latin typeface="+mn-lt"/>
          <a:ea typeface="+mn-ea"/>
          <a:cs typeface="+mn-cs"/>
        </a:defRPr>
      </a:lvl8pPr>
      <a:lvl9pPr marL="12109948" algn="l" defTabSz="3027487" rtl="0" eaLnBrk="1" latinLnBrk="1" hangingPunct="1">
        <a:defRPr sz="59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p:cNvPicPr>
            <a:picLocks noChangeAspect="1"/>
          </p:cNvPicPr>
          <p:nvPr/>
        </p:nvPicPr>
        <p:blipFill>
          <a:blip r:embed="rId2"/>
          <a:stretch>
            <a:fillRect/>
          </a:stretch>
        </p:blipFill>
        <p:spPr>
          <a:xfrm>
            <a:off x="15365528" y="22892325"/>
            <a:ext cx="8220851" cy="5615021"/>
          </a:xfrm>
          <a:prstGeom prst="rect">
            <a:avLst/>
          </a:prstGeom>
        </p:spPr>
      </p:pic>
      <p:pic>
        <p:nvPicPr>
          <p:cNvPr id="3" name="그림 2"/>
          <p:cNvPicPr>
            <a:picLocks noChangeAspect="1"/>
          </p:cNvPicPr>
          <p:nvPr/>
        </p:nvPicPr>
        <p:blipFill>
          <a:blip r:embed="rId3"/>
          <a:stretch>
            <a:fillRect/>
          </a:stretch>
        </p:blipFill>
        <p:spPr>
          <a:xfrm>
            <a:off x="16720886" y="28566044"/>
            <a:ext cx="11896110" cy="7167531"/>
          </a:xfrm>
          <a:prstGeom prst="rect">
            <a:avLst/>
          </a:prstGeom>
        </p:spPr>
      </p:pic>
      <p:sp>
        <p:nvSpPr>
          <p:cNvPr id="226" name="직사각형 225"/>
          <p:cNvSpPr/>
          <p:nvPr/>
        </p:nvSpPr>
        <p:spPr>
          <a:xfrm>
            <a:off x="245177" y="14448297"/>
            <a:ext cx="14892429" cy="7699055"/>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7" name="모서리가 둥근 직사각형 226"/>
          <p:cNvSpPr/>
          <p:nvPr/>
        </p:nvSpPr>
        <p:spPr>
          <a:xfrm>
            <a:off x="596926" y="13913292"/>
            <a:ext cx="8665061" cy="825093"/>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v"/>
            </a:pPr>
            <a:r>
              <a:rPr lang="en-US" altLang="ko-KR" sz="4000" dirty="0">
                <a:solidFill>
                  <a:schemeClr val="tx1"/>
                </a:solidFill>
                <a:cs typeface="Arial" panose="020B0604020202020204" pitchFamily="34" charset="0"/>
              </a:rPr>
              <a:t>Introduction : </a:t>
            </a:r>
            <a:r>
              <a:rPr lang="en-US" altLang="ko-KR" sz="4000" dirty="0" err="1" smtClean="0">
                <a:solidFill>
                  <a:schemeClr val="tx1"/>
                </a:solidFill>
                <a:cs typeface="Arial" panose="020B0604020202020204" pitchFamily="34" charset="0"/>
              </a:rPr>
              <a:t>Plasmonic</a:t>
            </a:r>
            <a:r>
              <a:rPr lang="en-US" altLang="ko-KR" sz="4000" dirty="0" smtClean="0">
                <a:solidFill>
                  <a:schemeClr val="tx1"/>
                </a:solidFill>
                <a:cs typeface="Arial" panose="020B0604020202020204" pitchFamily="34" charset="0"/>
              </a:rPr>
              <a:t> THz detector</a:t>
            </a:r>
            <a:endParaRPr lang="ko-KR" altLang="en-US" sz="4000" dirty="0">
              <a:solidFill>
                <a:schemeClr val="tx1"/>
              </a:solidFill>
              <a:cs typeface="Arial" panose="020B0604020202020204" pitchFamily="34" charset="0"/>
            </a:endParaRPr>
          </a:p>
        </p:txBody>
      </p:sp>
      <p:sp>
        <p:nvSpPr>
          <p:cNvPr id="228" name="TextBox 227"/>
          <p:cNvSpPr txBox="1"/>
          <p:nvPr/>
        </p:nvSpPr>
        <p:spPr>
          <a:xfrm>
            <a:off x="245176" y="21209617"/>
            <a:ext cx="14889145" cy="707886"/>
          </a:xfrm>
          <a:prstGeom prst="rect">
            <a:avLst/>
          </a:prstGeom>
          <a:noFill/>
        </p:spPr>
        <p:txBody>
          <a:bodyPr wrap="square" rtlCol="0">
            <a:spAutoFit/>
          </a:bodyPr>
          <a:lstStyle/>
          <a:p>
            <a:pPr algn="ctr"/>
            <a:r>
              <a:rPr lang="en-US" altLang="ko-KR" sz="4000" b="1" dirty="0" smtClean="0"/>
              <a:t>Enhanced photo-response with asymmetric boundary condition.</a:t>
            </a:r>
            <a:endParaRPr lang="ko-KR" altLang="en-US" sz="4000" b="1" dirty="0"/>
          </a:p>
        </p:txBody>
      </p:sp>
      <p:sp>
        <p:nvSpPr>
          <p:cNvPr id="229" name="직사각형 228"/>
          <p:cNvSpPr/>
          <p:nvPr/>
        </p:nvSpPr>
        <p:spPr>
          <a:xfrm>
            <a:off x="135243" y="23073945"/>
            <a:ext cx="15002363" cy="13460751"/>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0" name="모서리가 둥근 직사각형 229"/>
          <p:cNvSpPr/>
          <p:nvPr/>
        </p:nvSpPr>
        <p:spPr>
          <a:xfrm>
            <a:off x="514623" y="22676386"/>
            <a:ext cx="10924731" cy="909757"/>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Wingdings" panose="05000000000000000000" pitchFamily="2" charset="2"/>
              <a:buChar char="v"/>
            </a:pPr>
            <a:r>
              <a:rPr lang="en-US" altLang="ko-KR" sz="4000" dirty="0" smtClean="0">
                <a:solidFill>
                  <a:schemeClr val="tx1"/>
                </a:solidFill>
                <a:cs typeface="Arial" panose="020B0604020202020204" pitchFamily="34" charset="0"/>
              </a:rPr>
              <a:t>Performance enhancement by </a:t>
            </a:r>
            <a:r>
              <a:rPr lang="en-US" altLang="ko-KR" sz="4000" i="1" dirty="0" smtClean="0">
                <a:solidFill>
                  <a:schemeClr val="tx1"/>
                </a:solidFill>
                <a:cs typeface="Arial" panose="020B0604020202020204" pitchFamily="34" charset="0"/>
              </a:rPr>
              <a:t>D</a:t>
            </a:r>
            <a:r>
              <a:rPr lang="en-US" altLang="ko-KR" sz="4000" baseline="-25000" dirty="0" smtClean="0">
                <a:solidFill>
                  <a:schemeClr val="tx1"/>
                </a:solidFill>
                <a:cs typeface="Arial" panose="020B0604020202020204" pitchFamily="34" charset="0"/>
              </a:rPr>
              <a:t>in</a:t>
            </a:r>
            <a:r>
              <a:rPr lang="en-US" altLang="ko-KR" sz="4000" dirty="0" smtClean="0">
                <a:solidFill>
                  <a:schemeClr val="tx1"/>
                </a:solidFill>
                <a:cs typeface="Arial" panose="020B0604020202020204" pitchFamily="34" charset="0"/>
              </a:rPr>
              <a:t> scaling</a:t>
            </a:r>
            <a:endParaRPr lang="ko-KR" altLang="en-US" sz="4000" dirty="0">
              <a:solidFill>
                <a:schemeClr val="tx1"/>
              </a:solidFill>
              <a:cs typeface="Arial" panose="020B0604020202020204" pitchFamily="34" charset="0"/>
            </a:endParaRPr>
          </a:p>
        </p:txBody>
      </p:sp>
      <p:sp>
        <p:nvSpPr>
          <p:cNvPr id="232" name="직사각형 231"/>
          <p:cNvSpPr/>
          <p:nvPr/>
        </p:nvSpPr>
        <p:spPr>
          <a:xfrm>
            <a:off x="135243" y="8154311"/>
            <a:ext cx="14917504" cy="5566207"/>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3" name="모서리가 둥근 직사각형 232"/>
          <p:cNvSpPr/>
          <p:nvPr/>
        </p:nvSpPr>
        <p:spPr>
          <a:xfrm>
            <a:off x="245177" y="7655725"/>
            <a:ext cx="3270503" cy="1046505"/>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altLang="ko-KR" sz="4000" dirty="0" smtClean="0">
                <a:solidFill>
                  <a:schemeClr val="tx1"/>
                </a:solidFill>
                <a:cs typeface="Arial" panose="020B0604020202020204" pitchFamily="34" charset="0"/>
              </a:rPr>
              <a:t>Abstract</a:t>
            </a:r>
            <a:endParaRPr lang="ko-KR" altLang="en-US" sz="4000" dirty="0">
              <a:solidFill>
                <a:schemeClr val="tx1"/>
              </a:solidFill>
              <a:cs typeface="Arial" panose="020B0604020202020204" pitchFamily="34" charset="0"/>
            </a:endParaRPr>
          </a:p>
        </p:txBody>
      </p:sp>
      <p:sp>
        <p:nvSpPr>
          <p:cNvPr id="234" name="직사각형 233"/>
          <p:cNvSpPr/>
          <p:nvPr/>
        </p:nvSpPr>
        <p:spPr>
          <a:xfrm>
            <a:off x="15280670" y="8088045"/>
            <a:ext cx="14776544" cy="1399219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5" name="모서리가 둥근 직사각형 234"/>
          <p:cNvSpPr/>
          <p:nvPr/>
        </p:nvSpPr>
        <p:spPr>
          <a:xfrm>
            <a:off x="16448123" y="7715955"/>
            <a:ext cx="6289257" cy="552812"/>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altLang="ko-KR" sz="4000" dirty="0" smtClean="0">
                <a:solidFill>
                  <a:schemeClr val="tx1"/>
                </a:solidFill>
                <a:cs typeface="Arial" panose="020B0604020202020204" pitchFamily="34" charset="0"/>
              </a:rPr>
              <a:t>Performance enhancement</a:t>
            </a:r>
            <a:endParaRPr lang="ko-KR" altLang="en-US" sz="4000" dirty="0">
              <a:solidFill>
                <a:schemeClr val="tx1"/>
              </a:solidFill>
              <a:cs typeface="Arial" panose="020B0604020202020204" pitchFamily="34" charset="0"/>
            </a:endParaRPr>
          </a:p>
        </p:txBody>
      </p:sp>
      <p:sp>
        <p:nvSpPr>
          <p:cNvPr id="236" name="직사각형 235"/>
          <p:cNvSpPr/>
          <p:nvPr/>
        </p:nvSpPr>
        <p:spPr>
          <a:xfrm>
            <a:off x="15280670" y="22483622"/>
            <a:ext cx="14776544" cy="14903032"/>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7" name="모서리가 둥근 직사각형 236"/>
          <p:cNvSpPr/>
          <p:nvPr/>
        </p:nvSpPr>
        <p:spPr>
          <a:xfrm>
            <a:off x="16181057" y="22147352"/>
            <a:ext cx="9950463" cy="676913"/>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altLang="ko-KR" sz="4000" dirty="0" smtClean="0">
                <a:solidFill>
                  <a:schemeClr val="tx1"/>
                </a:solidFill>
                <a:cs typeface="Arial" panose="020B0604020202020204" pitchFamily="34" charset="0"/>
              </a:rPr>
              <a:t>THz imaging with channel confined detector</a:t>
            </a:r>
            <a:endParaRPr lang="ko-KR" altLang="en-US" sz="4000" dirty="0">
              <a:solidFill>
                <a:schemeClr val="tx1"/>
              </a:solidFill>
              <a:cs typeface="Arial" panose="020B0604020202020204" pitchFamily="34" charset="0"/>
            </a:endParaRPr>
          </a:p>
        </p:txBody>
      </p:sp>
      <p:sp>
        <p:nvSpPr>
          <p:cNvPr id="238" name="직사각형 237"/>
          <p:cNvSpPr/>
          <p:nvPr/>
        </p:nvSpPr>
        <p:spPr>
          <a:xfrm>
            <a:off x="15365528" y="38092421"/>
            <a:ext cx="14686161" cy="2688363"/>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9" name="모서리가 둥근 직사각형 238"/>
          <p:cNvSpPr/>
          <p:nvPr/>
        </p:nvSpPr>
        <p:spPr>
          <a:xfrm>
            <a:off x="15406811" y="37500549"/>
            <a:ext cx="3958606" cy="1046505"/>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altLang="ko-KR" sz="4000" dirty="0" smtClean="0">
                <a:solidFill>
                  <a:schemeClr val="tx1"/>
                </a:solidFill>
                <a:cs typeface="Arial" panose="020B0604020202020204" pitchFamily="34" charset="0"/>
              </a:rPr>
              <a:t>Conclusion</a:t>
            </a:r>
            <a:endParaRPr lang="ko-KR" altLang="en-US" sz="4000" dirty="0">
              <a:solidFill>
                <a:schemeClr val="tx1"/>
              </a:solidFill>
              <a:cs typeface="Arial" panose="020B0604020202020204" pitchFamily="34" charset="0"/>
            </a:endParaRPr>
          </a:p>
        </p:txBody>
      </p:sp>
      <p:pic>
        <p:nvPicPr>
          <p:cNvPr id="240" name="그림 239"/>
          <p:cNvPicPr>
            <a:picLocks noChangeAspect="1"/>
          </p:cNvPicPr>
          <p:nvPr/>
        </p:nvPicPr>
        <p:blipFill>
          <a:blip r:embed="rId4"/>
          <a:stretch>
            <a:fillRect/>
          </a:stretch>
        </p:blipFill>
        <p:spPr>
          <a:xfrm>
            <a:off x="23671237" y="23847967"/>
            <a:ext cx="6380452" cy="2892656"/>
          </a:xfrm>
          <a:prstGeom prst="rect">
            <a:avLst/>
          </a:prstGeom>
        </p:spPr>
      </p:pic>
      <p:sp>
        <p:nvSpPr>
          <p:cNvPr id="243" name="직사각형 242"/>
          <p:cNvSpPr/>
          <p:nvPr/>
        </p:nvSpPr>
        <p:spPr>
          <a:xfrm>
            <a:off x="135243" y="37235180"/>
            <a:ext cx="15002363" cy="3545604"/>
          </a:xfrm>
          <a:prstGeom prst="rect">
            <a:avLst/>
          </a:prstGeom>
          <a:no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4" name="모서리가 둥근 직사각형 243"/>
          <p:cNvSpPr/>
          <p:nvPr/>
        </p:nvSpPr>
        <p:spPr>
          <a:xfrm>
            <a:off x="176526" y="36575429"/>
            <a:ext cx="5929306" cy="1046505"/>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v"/>
            </a:pPr>
            <a:r>
              <a:rPr lang="en-US" altLang="ko-KR" sz="4000" dirty="0" smtClean="0">
                <a:solidFill>
                  <a:schemeClr val="tx1"/>
                </a:solidFill>
                <a:cs typeface="Arial" panose="020B0604020202020204" pitchFamily="34" charset="0"/>
              </a:rPr>
              <a:t>Acknowledgements</a:t>
            </a:r>
            <a:endParaRPr lang="ko-KR" altLang="en-US" sz="4000" dirty="0">
              <a:solidFill>
                <a:schemeClr val="tx1"/>
              </a:solidFill>
              <a:cs typeface="Arial" panose="020B0604020202020204" pitchFamily="34" charset="0"/>
            </a:endParaRPr>
          </a:p>
        </p:txBody>
      </p:sp>
      <p:sp>
        <p:nvSpPr>
          <p:cNvPr id="245" name="직사각형 244"/>
          <p:cNvSpPr/>
          <p:nvPr/>
        </p:nvSpPr>
        <p:spPr>
          <a:xfrm>
            <a:off x="245176" y="36838894"/>
            <a:ext cx="14852693" cy="3416320"/>
          </a:xfrm>
          <a:prstGeom prst="rect">
            <a:avLst/>
          </a:prstGeom>
        </p:spPr>
        <p:txBody>
          <a:bodyPr wrap="square">
            <a:spAutoFit/>
          </a:bodyPr>
          <a:lstStyle/>
          <a:p>
            <a:pPr algn="just"/>
            <a:endParaRPr lang="ko-KR" altLang="en-US" sz="3600" dirty="0">
              <a:solidFill>
                <a:srgbClr val="000000"/>
              </a:solidFill>
              <a:latin typeface="Times New Roman" panose="02020603050405020304" pitchFamily="18" charset="0"/>
            </a:endParaRPr>
          </a:p>
          <a:p>
            <a:pPr algn="just"/>
            <a:endParaRPr lang="ko-KR" altLang="en-US" sz="3600" dirty="0">
              <a:latin typeface="Times New Roman" panose="02020603050405020304" pitchFamily="18" charset="0"/>
            </a:endParaRPr>
          </a:p>
          <a:p>
            <a:r>
              <a:rPr lang="en-US" altLang="ko-KR" sz="3600" dirty="0"/>
              <a:t>This work was supported in part by the National Research Foundation of Korea (NRF) funded by the Korea government(MSIT) under Grant RS-2024-00351104, NRF-2022R1C1C2008564; The chip fabrication and EDA tool were supported by the IC Design Education Center (IDEC), Korea.</a:t>
            </a:r>
            <a:endParaRPr lang="ko-KR" altLang="ko-KR" sz="3600" kern="100" dirty="0">
              <a:ea typeface="MS Mincho"/>
            </a:endParaRPr>
          </a:p>
        </p:txBody>
      </p:sp>
      <p:sp>
        <p:nvSpPr>
          <p:cNvPr id="246" name="TextBox 245"/>
          <p:cNvSpPr txBox="1"/>
          <p:nvPr/>
        </p:nvSpPr>
        <p:spPr>
          <a:xfrm>
            <a:off x="306866" y="8804678"/>
            <a:ext cx="14639068" cy="4832092"/>
          </a:xfrm>
          <a:prstGeom prst="rect">
            <a:avLst/>
          </a:prstGeom>
          <a:noFill/>
        </p:spPr>
        <p:txBody>
          <a:bodyPr wrap="square" rtlCol="0">
            <a:spAutoFit/>
          </a:bodyPr>
          <a:lstStyle/>
          <a:p>
            <a:pPr marL="342900" indent="-342900" algn="just">
              <a:buFont typeface="Arial" panose="020B0604020202020204" pitchFamily="34" charset="0"/>
              <a:buChar char="•"/>
            </a:pPr>
            <a:r>
              <a:rPr lang="en-US" altLang="ko-KR" sz="4400" dirty="0">
                <a:cs typeface="Arial" panose="020B0604020202020204" pitchFamily="34" charset="0"/>
              </a:rPr>
              <a:t>We proposed and verified a channel confined structure with improved performance by analyzing the effect of the contact resistance of the </a:t>
            </a:r>
            <a:r>
              <a:rPr lang="en-US" altLang="ko-KR" sz="4400" dirty="0" err="1">
                <a:cs typeface="Arial" panose="020B0604020202020204" pitchFamily="34" charset="0"/>
              </a:rPr>
              <a:t>Trantenna</a:t>
            </a:r>
            <a:r>
              <a:rPr lang="en-US" altLang="ko-KR" sz="4400" dirty="0">
                <a:cs typeface="Arial" panose="020B0604020202020204" pitchFamily="34" charset="0"/>
              </a:rPr>
              <a:t> device using structural asymmetry.</a:t>
            </a:r>
          </a:p>
          <a:p>
            <a:pPr marL="342900" indent="-342900" algn="just">
              <a:buFont typeface="Arial" panose="020B0604020202020204" pitchFamily="34" charset="0"/>
              <a:buChar char="•"/>
            </a:pPr>
            <a:r>
              <a:rPr lang="en-US" altLang="ko-KR" sz="4400" dirty="0">
                <a:cs typeface="Arial" panose="020B0604020202020204" pitchFamily="34" charset="0"/>
              </a:rPr>
              <a:t>Based on TCAD simulation, it was confirmed that channel confined structure </a:t>
            </a:r>
            <a:r>
              <a:rPr lang="en-US" altLang="ko-KR" sz="4400" dirty="0" err="1">
                <a:cs typeface="Arial" panose="020B0604020202020204" pitchFamily="34" charset="0"/>
              </a:rPr>
              <a:t>trantenna</a:t>
            </a:r>
            <a:r>
              <a:rPr lang="en-US" altLang="ko-KR" sz="4400" dirty="0">
                <a:cs typeface="Arial" panose="020B0604020202020204" pitchFamily="34" charset="0"/>
              </a:rPr>
              <a:t> can be improved through measurement of actual devices, and imaging was performed through this.</a:t>
            </a:r>
          </a:p>
        </p:txBody>
      </p:sp>
      <p:sp>
        <p:nvSpPr>
          <p:cNvPr id="250" name="TextBox 249"/>
          <p:cNvSpPr txBox="1"/>
          <p:nvPr/>
        </p:nvSpPr>
        <p:spPr>
          <a:xfrm>
            <a:off x="15417847" y="38358565"/>
            <a:ext cx="14639068" cy="2308324"/>
          </a:xfrm>
          <a:prstGeom prst="rect">
            <a:avLst/>
          </a:prstGeom>
          <a:noFill/>
        </p:spPr>
        <p:txBody>
          <a:bodyPr wrap="square" rtlCol="0">
            <a:spAutoFit/>
          </a:bodyPr>
          <a:lstStyle/>
          <a:p>
            <a:pPr marL="285750" indent="-285750" algn="just">
              <a:buFont typeface="Arial" panose="020B0604020202020204" pitchFamily="34" charset="0"/>
              <a:buChar char="•"/>
            </a:pPr>
            <a:r>
              <a:rPr lang="en-US" altLang="ko-KR" sz="3600" dirty="0" smtClean="0"/>
              <a:t>We have experimentally demonstrated the performance enhanced the THz detector with channel confinement </a:t>
            </a:r>
          </a:p>
          <a:p>
            <a:pPr marL="285750" indent="-285750" algn="just">
              <a:buFont typeface="Arial" panose="020B0604020202020204" pitchFamily="34" charset="0"/>
              <a:buChar char="•"/>
            </a:pPr>
            <a:r>
              <a:rPr lang="en-US" altLang="ko-KR" sz="3600" dirty="0" smtClean="0"/>
              <a:t>The THz detector with improved photo-response can perform imaging for detecting the hidden object.</a:t>
            </a:r>
          </a:p>
        </p:txBody>
      </p:sp>
      <p:sp>
        <p:nvSpPr>
          <p:cNvPr id="252" name="직사각형 251"/>
          <p:cNvSpPr/>
          <p:nvPr/>
        </p:nvSpPr>
        <p:spPr>
          <a:xfrm>
            <a:off x="2273773" y="3664931"/>
            <a:ext cx="25344322" cy="3694858"/>
          </a:xfrm>
          <a:prstGeom prst="rect">
            <a:avLst/>
          </a:prstGeom>
        </p:spPr>
        <p:txBody>
          <a:bodyPr wrap="square">
            <a:spAutoFit/>
          </a:bodyPr>
          <a:lstStyle/>
          <a:p>
            <a:pPr algn="ctr"/>
            <a:r>
              <a:rPr lang="en-US" altLang="ko-KR" dirty="0" smtClean="0">
                <a:ln w="28575">
                  <a:noFill/>
                  <a:prstDash val="dash"/>
                </a:ln>
              </a:rPr>
              <a:t>Performance Enhancement of </a:t>
            </a:r>
            <a:r>
              <a:rPr lang="en-US" altLang="ko-KR" dirty="0" err="1" smtClean="0">
                <a:ln w="28575">
                  <a:noFill/>
                  <a:prstDash val="dash"/>
                </a:ln>
              </a:rPr>
              <a:t>Trantenna</a:t>
            </a:r>
            <a:r>
              <a:rPr lang="en-US" altLang="ko-KR" dirty="0" smtClean="0">
                <a:ln w="28575">
                  <a:noFill/>
                  <a:prstDash val="dash"/>
                </a:ln>
              </a:rPr>
              <a:t> by Channel Confined Design Based on 28-nm CMOS Technology </a:t>
            </a:r>
          </a:p>
          <a:p>
            <a:pPr algn="ctr"/>
            <a:r>
              <a:rPr lang="en-US" altLang="ko-KR" sz="4800" dirty="0" err="1" smtClean="0">
                <a:ln w="28575">
                  <a:noFill/>
                  <a:prstDash val="dash"/>
                </a:ln>
              </a:rPr>
              <a:t>Yoo</a:t>
            </a:r>
            <a:r>
              <a:rPr lang="en-US" altLang="ko-KR" sz="4800" dirty="0" smtClean="0">
                <a:ln w="28575">
                  <a:noFill/>
                  <a:prstDash val="dash"/>
                </a:ln>
              </a:rPr>
              <a:t> Bin Song</a:t>
            </a:r>
            <a:r>
              <a:rPr lang="en-US" altLang="ko-KR" sz="4800" baseline="30000" dirty="0" smtClean="0">
                <a:ln w="28575">
                  <a:noFill/>
                  <a:prstDash val="dash"/>
                </a:ln>
              </a:rPr>
              <a:t>1</a:t>
            </a:r>
            <a:r>
              <a:rPr lang="en-US" altLang="ko-KR" sz="4800" dirty="0" smtClean="0">
                <a:ln w="28575">
                  <a:noFill/>
                  <a:prstDash val="dash"/>
                </a:ln>
              </a:rPr>
              <a:t>, Min Woo Ryu</a:t>
            </a:r>
            <a:r>
              <a:rPr lang="en-US" altLang="ko-KR" sz="4800" baseline="30000" dirty="0" smtClean="0">
                <a:ln w="28575">
                  <a:noFill/>
                  <a:prstDash val="dash"/>
                </a:ln>
              </a:rPr>
              <a:t>1</a:t>
            </a:r>
            <a:r>
              <a:rPr lang="en-US" altLang="ko-KR" sz="4800" dirty="0" smtClean="0">
                <a:ln w="28575">
                  <a:noFill/>
                  <a:prstDash val="dash"/>
                </a:ln>
              </a:rPr>
              <a:t> and Kyung </a:t>
            </a:r>
            <a:r>
              <a:rPr lang="en-US" altLang="ko-KR" sz="4800" dirty="0" err="1" smtClean="0">
                <a:ln w="28575">
                  <a:noFill/>
                  <a:prstDash val="dash"/>
                </a:ln>
              </a:rPr>
              <a:t>Rok</a:t>
            </a:r>
            <a:r>
              <a:rPr lang="en-US" altLang="ko-KR" sz="4800" dirty="0" smtClean="0">
                <a:ln w="28575">
                  <a:noFill/>
                  <a:prstDash val="dash"/>
                </a:ln>
              </a:rPr>
              <a:t> Kim</a:t>
            </a:r>
            <a:r>
              <a:rPr lang="en-US" altLang="ko-KR" sz="4800" baseline="30000" dirty="0" smtClean="0">
                <a:ln w="28575">
                  <a:noFill/>
                  <a:prstDash val="dash"/>
                </a:ln>
              </a:rPr>
              <a:t>1*</a:t>
            </a:r>
          </a:p>
          <a:p>
            <a:pPr algn="ctr"/>
            <a:r>
              <a:rPr lang="en-US" altLang="ko-KR" sz="4800" i="1" baseline="30000" dirty="0" smtClean="0">
                <a:ln w="28575">
                  <a:noFill/>
                  <a:prstDash val="dash"/>
                </a:ln>
              </a:rPr>
              <a:t>1</a:t>
            </a:r>
            <a:r>
              <a:rPr lang="en-US" altLang="ko-KR" sz="4800" i="1" dirty="0" smtClean="0">
                <a:ln w="28575">
                  <a:noFill/>
                  <a:prstDash val="dash"/>
                </a:ln>
              </a:rPr>
              <a:t>Department </a:t>
            </a:r>
            <a:r>
              <a:rPr lang="en-US" altLang="ko-KR" sz="4800" i="1" dirty="0">
                <a:ln w="28575">
                  <a:noFill/>
                  <a:prstDash val="dash"/>
                </a:ln>
              </a:rPr>
              <a:t>of Electrical Engineering, UNIST, Republic of Korea </a:t>
            </a:r>
            <a:endParaRPr lang="ko-KR" altLang="en-US" sz="4800" i="1" dirty="0">
              <a:ln w="28575">
                <a:noFill/>
                <a:prstDash val="dash"/>
              </a:ln>
            </a:endParaRPr>
          </a:p>
        </p:txBody>
      </p:sp>
      <p:sp>
        <p:nvSpPr>
          <p:cNvPr id="5" name="모서리가 둥근 직사각형 4"/>
          <p:cNvSpPr/>
          <p:nvPr/>
        </p:nvSpPr>
        <p:spPr>
          <a:xfrm>
            <a:off x="-1" y="3563638"/>
            <a:ext cx="30275213" cy="3987104"/>
          </a:xfrm>
          <a:prstGeom prst="round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7200" i="1" dirty="0">
              <a:ln w="28575">
                <a:noFill/>
                <a:prstDash val="dash"/>
              </a:ln>
              <a:solidFill>
                <a:schemeClr val="tx1"/>
              </a:solidFill>
            </a:endParaRPr>
          </a:p>
        </p:txBody>
      </p:sp>
      <p:pic>
        <p:nvPicPr>
          <p:cNvPr id="10" name="그림 9"/>
          <p:cNvPicPr>
            <a:picLocks noChangeAspect="1"/>
          </p:cNvPicPr>
          <p:nvPr/>
        </p:nvPicPr>
        <p:blipFill>
          <a:blip r:embed="rId5"/>
          <a:stretch>
            <a:fillRect/>
          </a:stretch>
        </p:blipFill>
        <p:spPr>
          <a:xfrm>
            <a:off x="514623" y="23745306"/>
            <a:ext cx="7375179" cy="8899266"/>
          </a:xfrm>
          <a:prstGeom prst="rect">
            <a:avLst/>
          </a:prstGeom>
        </p:spPr>
      </p:pic>
      <p:pic>
        <p:nvPicPr>
          <p:cNvPr id="11" name="그림 10"/>
          <p:cNvPicPr>
            <a:picLocks noChangeAspect="1"/>
          </p:cNvPicPr>
          <p:nvPr/>
        </p:nvPicPr>
        <p:blipFill>
          <a:blip r:embed="rId6"/>
          <a:stretch>
            <a:fillRect/>
          </a:stretch>
        </p:blipFill>
        <p:spPr>
          <a:xfrm>
            <a:off x="7957219" y="23133307"/>
            <a:ext cx="7365880" cy="5740686"/>
          </a:xfrm>
          <a:prstGeom prst="rect">
            <a:avLst/>
          </a:prstGeom>
        </p:spPr>
      </p:pic>
      <p:pic>
        <p:nvPicPr>
          <p:cNvPr id="12" name="그림 11"/>
          <p:cNvPicPr>
            <a:picLocks noChangeAspect="1"/>
          </p:cNvPicPr>
          <p:nvPr/>
        </p:nvPicPr>
        <p:blipFill rotWithShape="1">
          <a:blip r:embed="rId7"/>
          <a:srcRect l="8923" r="15099" b="53543"/>
          <a:stretch/>
        </p:blipFill>
        <p:spPr>
          <a:xfrm>
            <a:off x="8492322" y="27859422"/>
            <a:ext cx="6134100" cy="5858765"/>
          </a:xfrm>
          <a:prstGeom prst="rect">
            <a:avLst/>
          </a:prstGeom>
        </p:spPr>
      </p:pic>
      <p:sp>
        <p:nvSpPr>
          <p:cNvPr id="13" name="직사각형 12"/>
          <p:cNvSpPr/>
          <p:nvPr/>
        </p:nvSpPr>
        <p:spPr>
          <a:xfrm>
            <a:off x="257954" y="33666376"/>
            <a:ext cx="14794793" cy="2862322"/>
          </a:xfrm>
          <a:prstGeom prst="rect">
            <a:avLst/>
          </a:prstGeom>
        </p:spPr>
        <p:txBody>
          <a:bodyPr wrap="square">
            <a:spAutoFit/>
          </a:bodyPr>
          <a:lstStyle/>
          <a:p>
            <a:pPr algn="just"/>
            <a:r>
              <a:rPr lang="en-US" altLang="ko-KR" sz="3600" dirty="0"/>
              <a:t>It is predicted that the photo-response(</a:t>
            </a:r>
            <a:r>
              <a:rPr lang="en-US" altLang="ko-KR" sz="3600" i="1" dirty="0">
                <a:latin typeface="Symbol" panose="05050102010706020507" pitchFamily="18" charset="2"/>
              </a:rPr>
              <a:t>D</a:t>
            </a:r>
            <a:r>
              <a:rPr lang="en-US" altLang="ko-KR" sz="3600" dirty="0"/>
              <a:t>u) will increase as </a:t>
            </a:r>
            <a:r>
              <a:rPr lang="en-US" altLang="ko-KR" sz="3600" i="1" dirty="0"/>
              <a:t>d</a:t>
            </a:r>
            <a:r>
              <a:rPr lang="en-US" altLang="ko-KR" sz="3600" baseline="-25000" dirty="0"/>
              <a:t>in</a:t>
            </a:r>
            <a:r>
              <a:rPr lang="en-US" altLang="ko-KR" sz="3600" dirty="0"/>
              <a:t> decreases the overlap capacitance and the asymmetric boundary condition improves. However, as the area decreases, the effect of contact resistance becomes relatively large, so it was confirmed that the performance was not improved below </a:t>
            </a:r>
            <a:r>
              <a:rPr lang="en-US" altLang="ko-KR" sz="3600" i="1" dirty="0"/>
              <a:t>d</a:t>
            </a:r>
            <a:r>
              <a:rPr lang="en-US" altLang="ko-KR" sz="3600" baseline="-25000" dirty="0"/>
              <a:t>in</a:t>
            </a:r>
            <a:r>
              <a:rPr lang="en-US" altLang="ko-KR" sz="3600" dirty="0"/>
              <a:t> 400 nm.</a:t>
            </a:r>
            <a:endParaRPr lang="ko-KR" altLang="en-US" sz="3600" dirty="0"/>
          </a:p>
        </p:txBody>
      </p:sp>
      <p:sp>
        <p:nvSpPr>
          <p:cNvPr id="14" name="직사각형 13"/>
          <p:cNvSpPr/>
          <p:nvPr/>
        </p:nvSpPr>
        <p:spPr>
          <a:xfrm>
            <a:off x="15544831" y="19871255"/>
            <a:ext cx="14101874" cy="1754326"/>
          </a:xfrm>
          <a:prstGeom prst="rect">
            <a:avLst/>
          </a:prstGeom>
        </p:spPr>
        <p:txBody>
          <a:bodyPr wrap="square">
            <a:spAutoFit/>
          </a:bodyPr>
          <a:lstStyle/>
          <a:p>
            <a:pPr algn="just"/>
            <a:r>
              <a:rPr lang="en-US" altLang="ko-KR" sz="3600" dirty="0"/>
              <a:t>We confirmed that the channel confined structure THz detector improved the performance by reducing the effect of the relative increase in contact resistance caused by the </a:t>
            </a:r>
            <a:r>
              <a:rPr lang="en-US" altLang="ko-KR" sz="3600" i="1" dirty="0"/>
              <a:t>d</a:t>
            </a:r>
            <a:r>
              <a:rPr lang="en-US" altLang="ko-KR" sz="3600" baseline="-25000" dirty="0"/>
              <a:t>in</a:t>
            </a:r>
            <a:r>
              <a:rPr lang="en-US" altLang="ko-KR" sz="3600" dirty="0"/>
              <a:t> scale of the </a:t>
            </a:r>
            <a:r>
              <a:rPr lang="en-US" altLang="ko-KR" sz="3600" dirty="0" err="1"/>
              <a:t>trantenna</a:t>
            </a:r>
            <a:r>
              <a:rPr lang="en-US" altLang="ko-KR" sz="3600" dirty="0"/>
              <a:t> device.</a:t>
            </a:r>
            <a:endParaRPr lang="ko-KR" altLang="en-US" sz="3600" dirty="0"/>
          </a:p>
        </p:txBody>
      </p:sp>
      <p:sp>
        <p:nvSpPr>
          <p:cNvPr id="15" name="직사각형 14"/>
          <p:cNvSpPr/>
          <p:nvPr/>
        </p:nvSpPr>
        <p:spPr>
          <a:xfrm>
            <a:off x="15626403" y="35480854"/>
            <a:ext cx="14164409" cy="1754326"/>
          </a:xfrm>
          <a:prstGeom prst="rect">
            <a:avLst/>
          </a:prstGeom>
        </p:spPr>
        <p:txBody>
          <a:bodyPr wrap="square">
            <a:spAutoFit/>
          </a:bodyPr>
          <a:lstStyle/>
          <a:p>
            <a:pPr algn="just"/>
            <a:r>
              <a:rPr lang="ko-KR" altLang="en-US" sz="3600" dirty="0" err="1"/>
              <a:t>Finally</a:t>
            </a:r>
            <a:r>
              <a:rPr lang="ko-KR" altLang="en-US" sz="3600" dirty="0"/>
              <a:t>, </a:t>
            </a:r>
            <a:r>
              <a:rPr lang="ko-KR" altLang="en-US" sz="3600" dirty="0" err="1"/>
              <a:t>an</a:t>
            </a:r>
            <a:r>
              <a:rPr lang="ko-KR" altLang="en-US" sz="3600" dirty="0"/>
              <a:t> </a:t>
            </a:r>
            <a:r>
              <a:rPr lang="ko-KR" altLang="en-US" sz="3600" dirty="0" err="1"/>
              <a:t>imaging</a:t>
            </a:r>
            <a:r>
              <a:rPr lang="ko-KR" altLang="en-US" sz="3600" dirty="0"/>
              <a:t> </a:t>
            </a:r>
            <a:r>
              <a:rPr lang="ko-KR" altLang="en-US" sz="3600" dirty="0" err="1"/>
              <a:t>system</a:t>
            </a:r>
            <a:r>
              <a:rPr lang="ko-KR" altLang="en-US" sz="3600" dirty="0"/>
              <a:t> </a:t>
            </a:r>
            <a:r>
              <a:rPr lang="ko-KR" altLang="en-US" sz="3600" dirty="0" err="1"/>
              <a:t>was</a:t>
            </a:r>
            <a:r>
              <a:rPr lang="ko-KR" altLang="en-US" sz="3600" dirty="0"/>
              <a:t> </a:t>
            </a:r>
            <a:r>
              <a:rPr lang="ko-KR" altLang="en-US" sz="3600" dirty="0" err="1"/>
              <a:t>configured</a:t>
            </a:r>
            <a:r>
              <a:rPr lang="ko-KR" altLang="en-US" sz="3600" dirty="0"/>
              <a:t> </a:t>
            </a:r>
            <a:r>
              <a:rPr lang="ko-KR" altLang="en-US" sz="3600" dirty="0" err="1"/>
              <a:t>to</a:t>
            </a:r>
            <a:r>
              <a:rPr lang="ko-KR" altLang="en-US" sz="3600" dirty="0"/>
              <a:t> </a:t>
            </a:r>
            <a:r>
              <a:rPr lang="ko-KR" altLang="en-US" sz="3600" dirty="0" err="1"/>
              <a:t>perform</a:t>
            </a:r>
            <a:r>
              <a:rPr lang="ko-KR" altLang="en-US" sz="3600" dirty="0"/>
              <a:t> </a:t>
            </a:r>
            <a:r>
              <a:rPr lang="ko-KR" altLang="en-US" sz="3600" dirty="0" err="1"/>
              <a:t>blade</a:t>
            </a:r>
            <a:r>
              <a:rPr lang="ko-KR" altLang="en-US" sz="3600" dirty="0"/>
              <a:t> </a:t>
            </a:r>
            <a:r>
              <a:rPr lang="ko-KR" altLang="en-US" sz="3600" dirty="0" err="1"/>
              <a:t>imaging</a:t>
            </a:r>
            <a:r>
              <a:rPr lang="ko-KR" altLang="en-US" sz="3600" dirty="0"/>
              <a:t>. The CMOS-</a:t>
            </a:r>
            <a:r>
              <a:rPr lang="ko-KR" altLang="en-US" sz="3600" dirty="0" err="1"/>
              <a:t>based</a:t>
            </a:r>
            <a:r>
              <a:rPr lang="ko-KR" altLang="en-US" sz="3600" dirty="0"/>
              <a:t> </a:t>
            </a:r>
            <a:r>
              <a:rPr lang="ko-KR" altLang="en-US" sz="3600" dirty="0" err="1"/>
              <a:t>transistor-antenna</a:t>
            </a:r>
            <a:r>
              <a:rPr lang="ko-KR" altLang="en-US" sz="3600" dirty="0"/>
              <a:t> </a:t>
            </a:r>
            <a:r>
              <a:rPr lang="ko-KR" altLang="en-US" sz="3600" dirty="0" err="1"/>
              <a:t>detector</a:t>
            </a:r>
            <a:r>
              <a:rPr lang="ko-KR" altLang="en-US" sz="3600" dirty="0"/>
              <a:t> </a:t>
            </a:r>
            <a:r>
              <a:rPr lang="ko-KR" altLang="en-US" sz="3600" dirty="0" err="1"/>
              <a:t>design</a:t>
            </a:r>
            <a:r>
              <a:rPr lang="ko-KR" altLang="en-US" sz="3600" dirty="0"/>
              <a:t> </a:t>
            </a:r>
            <a:r>
              <a:rPr lang="ko-KR" altLang="en-US" sz="3600" dirty="0" err="1"/>
              <a:t>enables</a:t>
            </a:r>
            <a:r>
              <a:rPr lang="ko-KR" altLang="en-US" sz="3600" dirty="0"/>
              <a:t> </a:t>
            </a:r>
            <a:r>
              <a:rPr lang="ko-KR" altLang="en-US" sz="3600" dirty="0" err="1"/>
              <a:t>high-speed</a:t>
            </a:r>
            <a:r>
              <a:rPr lang="ko-KR" altLang="en-US" sz="3600" dirty="0"/>
              <a:t> </a:t>
            </a:r>
            <a:r>
              <a:rPr lang="ko-KR" altLang="en-US" sz="3600" dirty="0" err="1"/>
              <a:t>operation</a:t>
            </a:r>
            <a:r>
              <a:rPr lang="ko-KR" altLang="en-US" sz="3600" dirty="0"/>
              <a:t>, </a:t>
            </a:r>
            <a:r>
              <a:rPr lang="ko-KR" altLang="en-US" sz="3600" dirty="0" err="1"/>
              <a:t>enabling</a:t>
            </a:r>
            <a:r>
              <a:rPr lang="ko-KR" altLang="en-US" sz="3600" dirty="0"/>
              <a:t> </a:t>
            </a:r>
            <a:r>
              <a:rPr lang="ko-KR" altLang="en-US" sz="3600" dirty="0" err="1"/>
              <a:t>low-noise</a:t>
            </a:r>
            <a:r>
              <a:rPr lang="ko-KR" altLang="en-US" sz="3600" dirty="0"/>
              <a:t> and </a:t>
            </a:r>
            <a:r>
              <a:rPr lang="ko-KR" altLang="en-US" sz="3600" dirty="0" err="1"/>
              <a:t>high-resolution</a:t>
            </a:r>
            <a:r>
              <a:rPr lang="ko-KR" altLang="en-US" sz="3600" dirty="0"/>
              <a:t> </a:t>
            </a:r>
            <a:r>
              <a:rPr lang="ko-KR" altLang="en-US" sz="3600" dirty="0" err="1"/>
              <a:t>imaging</a:t>
            </a:r>
            <a:r>
              <a:rPr lang="ko-KR" altLang="en-US" sz="3600" dirty="0"/>
              <a:t>.</a:t>
            </a:r>
          </a:p>
        </p:txBody>
      </p:sp>
      <p:grpSp>
        <p:nvGrpSpPr>
          <p:cNvPr id="17" name="그룹 16"/>
          <p:cNvGrpSpPr/>
          <p:nvPr/>
        </p:nvGrpSpPr>
        <p:grpSpPr>
          <a:xfrm>
            <a:off x="507198" y="14972079"/>
            <a:ext cx="14583649" cy="6259558"/>
            <a:chOff x="507198" y="14705711"/>
            <a:chExt cx="14583649" cy="6259558"/>
          </a:xfrm>
        </p:grpSpPr>
        <p:pic>
          <p:nvPicPr>
            <p:cNvPr id="1026" name="그림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7198" y="14705711"/>
              <a:ext cx="8027202" cy="6040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그림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82036" y="15234040"/>
              <a:ext cx="6608811" cy="573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직사각형 15"/>
            <p:cNvSpPr/>
            <p:nvPr/>
          </p:nvSpPr>
          <p:spPr>
            <a:xfrm>
              <a:off x="3923071" y="20116745"/>
              <a:ext cx="1238864" cy="68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직사각형 65"/>
            <p:cNvSpPr/>
            <p:nvPr/>
          </p:nvSpPr>
          <p:spPr>
            <a:xfrm>
              <a:off x="11032465" y="20116745"/>
              <a:ext cx="1238864" cy="6887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68" name="그림 67"/>
          <p:cNvPicPr>
            <a:picLocks noChangeAspect="1"/>
          </p:cNvPicPr>
          <p:nvPr/>
        </p:nvPicPr>
        <p:blipFill>
          <a:blip r:embed="rId10"/>
          <a:stretch>
            <a:fillRect/>
          </a:stretch>
        </p:blipFill>
        <p:spPr>
          <a:xfrm>
            <a:off x="15544831" y="10548365"/>
            <a:ext cx="6548113" cy="6502160"/>
          </a:xfrm>
          <a:prstGeom prst="rect">
            <a:avLst/>
          </a:prstGeom>
        </p:spPr>
      </p:pic>
      <p:pic>
        <p:nvPicPr>
          <p:cNvPr id="19" name="그림 18"/>
          <p:cNvPicPr>
            <a:picLocks noChangeAspect="1"/>
          </p:cNvPicPr>
          <p:nvPr/>
        </p:nvPicPr>
        <p:blipFill rotWithShape="1">
          <a:blip r:embed="rId11"/>
          <a:srcRect r="27245" b="7015"/>
          <a:stretch/>
        </p:blipFill>
        <p:spPr>
          <a:xfrm>
            <a:off x="22037468" y="9462922"/>
            <a:ext cx="7813267" cy="10004949"/>
          </a:xfrm>
          <a:prstGeom prst="rect">
            <a:avLst/>
          </a:prstGeom>
        </p:spPr>
      </p:pic>
      <p:sp>
        <p:nvSpPr>
          <p:cNvPr id="75" name="모서리가 둥근 직사각형 74"/>
          <p:cNvSpPr/>
          <p:nvPr/>
        </p:nvSpPr>
        <p:spPr>
          <a:xfrm>
            <a:off x="15967829" y="8557909"/>
            <a:ext cx="9934825" cy="923320"/>
          </a:xfrm>
          <a:prstGeom prst="roundRect">
            <a:avLst>
              <a:gd name="adj" fmla="val 0"/>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ko-KR" sz="4400" dirty="0" smtClean="0">
                <a:solidFill>
                  <a:schemeClr val="tx1"/>
                </a:solidFill>
                <a:cs typeface="Arial" panose="020B0604020202020204" pitchFamily="34" charset="0"/>
              </a:rPr>
              <a:t>- Channel confined THz detector</a:t>
            </a:r>
            <a:endParaRPr lang="ko-KR" altLang="en-US" sz="4400" dirty="0">
              <a:solidFill>
                <a:schemeClr val="tx1"/>
              </a:solidFill>
              <a:cs typeface="Arial" panose="020B0604020202020204" pitchFamily="34" charset="0"/>
            </a:endParaRPr>
          </a:p>
        </p:txBody>
      </p:sp>
    </p:spTree>
    <p:extLst>
      <p:ext uri="{BB962C8B-B14F-4D97-AF65-F5344CB8AC3E}">
        <p14:creationId xmlns:p14="http://schemas.microsoft.com/office/powerpoint/2010/main" val="612776008"/>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4074</TotalTime>
  <Words>312</Words>
  <Application>Microsoft Office PowerPoint</Application>
  <PresentationFormat>사용자 지정</PresentationFormat>
  <Paragraphs>22</Paragraphs>
  <Slides>1</Slides>
  <Notes>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1</vt:i4>
      </vt:variant>
    </vt:vector>
  </HeadingPairs>
  <TitlesOfParts>
    <vt:vector size="10" baseType="lpstr">
      <vt:lpstr>MS Mincho</vt:lpstr>
      <vt:lpstr>Arial</vt:lpstr>
      <vt:lpstr>Calibri</vt:lpstr>
      <vt:lpstr>Calibri Light</vt:lpstr>
      <vt:lpstr>Symbol</vt:lpstr>
      <vt:lpstr>Times New Roman</vt:lpstr>
      <vt:lpstr>Wingdings</vt:lpstr>
      <vt:lpstr>맑은 고딕</vt:lpstr>
      <vt:lpstr>Office 테마</vt:lpstr>
      <vt:lpstr>PowerPoint 프레젠테이션</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Registered User</dc:creator>
  <cp:lastModifiedBy>(대학원생) 송유빈 (전기전자공학과)</cp:lastModifiedBy>
  <cp:revision>43</cp:revision>
  <dcterms:created xsi:type="dcterms:W3CDTF">2018-03-08T06:02:33Z</dcterms:created>
  <dcterms:modified xsi:type="dcterms:W3CDTF">2025-05-08T08:22:29Z</dcterms:modified>
</cp:coreProperties>
</file>